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67" r:id="rId5"/>
    <p:sldId id="258" r:id="rId6"/>
    <p:sldId id="260" r:id="rId7"/>
    <p:sldId id="263" r:id="rId8"/>
    <p:sldId id="268" r:id="rId9"/>
    <p:sldId id="269" r:id="rId10"/>
    <p:sldId id="264" r:id="rId11"/>
    <p:sldId id="26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45935" autoAdjust="0"/>
  </p:normalViewPr>
  <p:slideViewPr>
    <p:cSldViewPr snapToGrid="0">
      <p:cViewPr varScale="1">
        <p:scale>
          <a:sx n="66" d="100"/>
          <a:sy n="66" d="100"/>
        </p:scale>
        <p:origin x="41" y="55"/>
      </p:cViewPr>
      <p:guideLst/>
    </p:cSldViewPr>
  </p:slideViewPr>
  <p:outlineViewPr>
    <p:cViewPr>
      <p:scale>
        <a:sx n="33" d="100"/>
        <a:sy n="33" d="100"/>
      </p:scale>
      <p:origin x="0" y="-1385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129" y="1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11B35C-4F82-433E-9D1C-880B84CF28A4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ED885C-A4C3-4DEB-81A6-64C33024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9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BE544B-6BBC-43FB-BAE8-ACE2509F1759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F87A02-61CE-411D-A095-392867459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2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87A02-61CE-411D-A095-392867459D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54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87A02-61CE-411D-A095-392867459D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03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87A02-61CE-411D-A095-392867459D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88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Virtue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Won’t go into moral,</a:t>
            </a:r>
            <a:r>
              <a:rPr lang="en-US" baseline="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good character,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Valor,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Potency, or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chasity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87A02-61CE-411D-A095-392867459D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81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CEO partner/Advisor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Strategic planning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Sounding board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Sufficient Capital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Equity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Debt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Leasing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Sweat equity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Vendors</a:t>
            </a:r>
            <a:r>
              <a:rPr lang="en-US" sz="800" baseline="0" dirty="0"/>
              <a:t> / customers</a:t>
            </a:r>
            <a:endParaRPr lang="en-US" sz="800" dirty="0"/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Effective use of Capital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Max ROA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Optimize cost of capital</a:t>
            </a:r>
          </a:p>
          <a:p>
            <a:pPr marL="1085850" lvl="2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Cash Flow management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Risk Management</a:t>
            </a:r>
            <a:r>
              <a:rPr lang="en-US" sz="800" baseline="0" dirty="0"/>
              <a:t> becoming more important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Investor relations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Include</a:t>
            </a:r>
            <a:r>
              <a:rPr lang="en-US" sz="800" baseline="0" dirty="0"/>
              <a:t> banks and lenders</a:t>
            </a:r>
            <a:endParaRPr lang="en-US" sz="800" dirty="0"/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Prepare decks and dashboards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Respond to</a:t>
            </a:r>
            <a:r>
              <a:rPr lang="en-US" sz="800" baseline="0" dirty="0"/>
              <a:t> inquiries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baseline="0" dirty="0"/>
              <a:t>Proactively keep informed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baseline="0" dirty="0"/>
              <a:t>Report on and maintain covenants with investors and lenders</a:t>
            </a:r>
            <a:endParaRPr lang="en-US" sz="800" dirty="0"/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Board Concerns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Establish and manage Internal Controls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Manage high-risk accounting areas</a:t>
            </a:r>
          </a:p>
          <a:p>
            <a:pPr marL="1085850" lvl="2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Revenue recognition</a:t>
            </a:r>
          </a:p>
          <a:p>
            <a:pPr marL="1085850" lvl="2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Lease accounting</a:t>
            </a:r>
          </a:p>
          <a:p>
            <a:pPr marL="171450" lvl="0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Other operations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International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Legal and tax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Transactions</a:t>
            </a:r>
          </a:p>
          <a:p>
            <a:pPr marL="1085850" lvl="2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M&amp;A</a:t>
            </a:r>
          </a:p>
          <a:p>
            <a:pPr marL="1085850" lvl="2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Partnerships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HR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IT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800" dirty="0"/>
              <a:t>Facilities</a:t>
            </a:r>
          </a:p>
          <a:p>
            <a:pPr marL="171450" lvl="0" indent="-171450" fontAlgn="ctr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465887" lvl="1" defTabSz="931774" fontAlgn="ctr"/>
            <a:endParaRPr lang="en-US" sz="800" dirty="0"/>
          </a:p>
          <a:p>
            <a:pPr lvl="1" fontAlgn="ctr"/>
            <a:endParaRPr lang="en-US" sz="2400" dirty="0"/>
          </a:p>
          <a:p>
            <a:pPr lvl="1" fontAlgn="ctr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87A02-61CE-411D-A095-392867459DD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53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87A02-61CE-411D-A095-392867459D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14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900" dirty="0"/>
              <a:t>Startup and emerging companies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900" dirty="0"/>
              <a:t>Need less for young companies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900" dirty="0"/>
              <a:t>Provide financial sanity check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900" dirty="0"/>
              <a:t>Provide accounting and financial guidance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900" dirty="0"/>
              <a:t>Provide infrastructure</a:t>
            </a:r>
          </a:p>
          <a:p>
            <a:pPr marL="628650" lvl="1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900" dirty="0"/>
              <a:t>Resource management</a:t>
            </a:r>
          </a:p>
          <a:p>
            <a:pPr marL="628650" lvl="1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900" dirty="0"/>
              <a:t>Cash preservation</a:t>
            </a:r>
          </a:p>
          <a:p>
            <a:pPr marL="628650" lvl="1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900" dirty="0"/>
              <a:t>Growth accommodation</a:t>
            </a:r>
          </a:p>
          <a:p>
            <a:pPr lvl="0"/>
            <a:r>
              <a:rPr lang="en-US" dirty="0"/>
              <a:t>Later Stage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Investor relations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Risk management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Financial reporting</a:t>
            </a:r>
          </a:p>
          <a:p>
            <a:pPr lvl="0"/>
            <a:r>
              <a:rPr lang="en-US" dirty="0"/>
              <a:t>Public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Manage governance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Assure timely and accurate reporting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Manage “The Street”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/>
              <a:t>Transition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Sometimes</a:t>
            </a:r>
            <a:r>
              <a:rPr lang="en-US" baseline="0" dirty="0"/>
              <a:t> things do not go well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/>
              <a:t>M&amp;A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Restructurings,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reorganizations,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restarts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/>
              <a:t>Resizing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628650" lvl="1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9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31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CFO on Demand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Consulting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Can’t afford or justify permanent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Need efficient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Timely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Expert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Knowledge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Scaled to need</a:t>
            </a:r>
          </a:p>
          <a:p>
            <a:r>
              <a:rPr lang="en-US" dirty="0"/>
              <a:t>Project Based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Team facing transaction, financing or implementation, lack of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Experience, expertise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Bandwidth</a:t>
            </a:r>
          </a:p>
          <a:p>
            <a:r>
              <a:rPr lang="en-US" dirty="0"/>
              <a:t>Interim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Search for “right” hire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Function covered by experienced veteran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Board and Advisory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Advise Board, CEO, CFO and lenders 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Complex accounting issues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Due diligence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Restructurings</a:t>
            </a:r>
          </a:p>
          <a:p>
            <a:pPr lvl="0"/>
            <a:r>
              <a:rPr lang="en-US" dirty="0"/>
              <a:t>Serve on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Boards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Advisory, Audit, Governance, Compensation Committees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“Accounting Expert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87A02-61CE-411D-A095-392867459D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58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87A02-61CE-411D-A095-392867459D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26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87A02-61CE-411D-A095-392867459D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1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87A02-61CE-411D-A095-392867459D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8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4/8/2016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9196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7988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6517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964716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054389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575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03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8235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362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99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4/8/2016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63874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4/8/2016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24EDB7-07CE-4E2E-AEFB-AD62F0B3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2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virtualcfo.ne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Virtual CFO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</p:spTree>
    <p:extLst>
      <p:ext uri="{BB962C8B-B14F-4D97-AF65-F5344CB8AC3E}">
        <p14:creationId xmlns:p14="http://schemas.microsoft.com/office/powerpoint/2010/main" val="204597515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	</a:t>
            </a:r>
            <a:r>
              <a:rPr lang="en-US" sz="6000" spc="600" dirty="0"/>
              <a:t>QUESTIONS?</a:t>
            </a:r>
            <a:endParaRPr lang="en-US" spc="600" dirty="0"/>
          </a:p>
        </p:txBody>
      </p:sp>
    </p:spTree>
    <p:extLst>
      <p:ext uri="{BB962C8B-B14F-4D97-AF65-F5344CB8AC3E}">
        <p14:creationId xmlns:p14="http://schemas.microsoft.com/office/powerpoint/2010/main" val="39656096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sz="3200" dirty="0"/>
          </a:p>
          <a:p>
            <a:pPr marL="109728" indent="0" algn="ctr">
              <a:buNone/>
            </a:pPr>
            <a:endParaRPr lang="en-US" sz="3200" dirty="0"/>
          </a:p>
          <a:p>
            <a:pPr marL="109728" indent="0" algn="ctr">
              <a:buNone/>
            </a:pPr>
            <a:r>
              <a:rPr lang="en-US" sz="3200" dirty="0"/>
              <a:t>Charles Swan</a:t>
            </a:r>
          </a:p>
          <a:p>
            <a:pPr marL="109728" indent="0" algn="ctr">
              <a:buNone/>
            </a:pPr>
            <a:r>
              <a:rPr lang="en-US" sz="3200" dirty="0"/>
              <a:t>The Virtual CFO</a:t>
            </a:r>
            <a:endParaRPr lang="en-US" dirty="0"/>
          </a:p>
          <a:p>
            <a:pPr marL="109728" indent="0" algn="ctr">
              <a:buNone/>
            </a:pPr>
            <a:r>
              <a:rPr lang="en-US" sz="1800" u="sng" dirty="0"/>
              <a:t>cwswan@thevirtualcfo.net</a:t>
            </a:r>
            <a:endParaRPr lang="en-US" sz="1800" dirty="0"/>
          </a:p>
          <a:p>
            <a:pPr marL="109728" indent="0" algn="ctr">
              <a:buNone/>
            </a:pPr>
            <a:r>
              <a:rPr lang="en-US" sz="1800" u="sng" dirty="0">
                <a:hlinkClick r:id="rId3"/>
              </a:rPr>
              <a:t>www.thevirtualcfo.net</a:t>
            </a:r>
            <a:endParaRPr lang="en-US" sz="1800" dirty="0"/>
          </a:p>
          <a:p>
            <a:pPr marL="109728" indent="0" algn="ctr">
              <a:buNone/>
            </a:pPr>
            <a:r>
              <a:rPr lang="en-US" sz="1800" dirty="0"/>
              <a:t>mobile: 408.691.8564</a:t>
            </a:r>
          </a:p>
          <a:p>
            <a:pPr marL="109728" indent="0">
              <a:buNone/>
            </a:pPr>
            <a:r>
              <a:rPr lang="en-US" sz="2000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Prepared by Charles Swan / The Virtual CFO / www.thevirtualcfo.net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9948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lnSpc>
                <a:spcPct val="200000"/>
              </a:lnSpc>
            </a:pPr>
            <a:r>
              <a:rPr lang="en-US" dirty="0"/>
              <a:t>Virtual - From Latin</a:t>
            </a:r>
            <a:r>
              <a:rPr lang="en-US" i="1" dirty="0"/>
              <a:t> </a:t>
            </a:r>
            <a:r>
              <a:rPr lang="en-US" i="1" dirty="0" err="1"/>
              <a:t>virtus</a:t>
            </a:r>
            <a:r>
              <a:rPr lang="en-US" i="1" dirty="0"/>
              <a:t> – </a:t>
            </a:r>
            <a:r>
              <a:rPr lang="en-US" dirty="0"/>
              <a:t>meaning</a:t>
            </a:r>
            <a:r>
              <a:rPr lang="en-US" i="1" dirty="0"/>
              <a:t> </a:t>
            </a:r>
            <a:r>
              <a:rPr lang="en-US" dirty="0"/>
              <a:t>strength or virtue </a:t>
            </a:r>
          </a:p>
          <a:p>
            <a:pPr>
              <a:lnSpc>
                <a:spcPct val="200000"/>
              </a:lnSpc>
            </a:pPr>
            <a:r>
              <a:rPr lang="en-US" dirty="0"/>
              <a:t>Def:  Being such in essence or effect though not actual in form</a:t>
            </a:r>
          </a:p>
          <a:p>
            <a:pPr>
              <a:lnSpc>
                <a:spcPct val="200000"/>
              </a:lnSpc>
            </a:pPr>
            <a:r>
              <a:rPr lang="en-US" dirty="0"/>
              <a:t>Good result that comes from something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Virtual?</a:t>
            </a:r>
          </a:p>
        </p:txBody>
      </p:sp>
    </p:spTree>
    <p:extLst>
      <p:ext uri="{BB962C8B-B14F-4D97-AF65-F5344CB8AC3E}">
        <p14:creationId xmlns:p14="http://schemas.microsoft.com/office/powerpoint/2010/main" val="2140330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Partner and advisor to CEO</a:t>
            </a:r>
          </a:p>
          <a:p>
            <a:pPr fontAlgn="ctr">
              <a:lnSpc>
                <a:spcPct val="150000"/>
              </a:lnSpc>
            </a:pPr>
            <a:r>
              <a:rPr lang="en-US" sz="2800" dirty="0"/>
              <a:t>Assure business has sufficient capital</a:t>
            </a:r>
          </a:p>
          <a:p>
            <a:pPr fontAlgn="ctr">
              <a:lnSpc>
                <a:spcPct val="150000"/>
              </a:lnSpc>
            </a:pPr>
            <a:r>
              <a:rPr lang="en-US" sz="2800" dirty="0"/>
              <a:t>Assure effective use of capital</a:t>
            </a:r>
          </a:p>
          <a:p>
            <a:pPr fontAlgn="ctr">
              <a:lnSpc>
                <a:spcPct val="150000"/>
              </a:lnSpc>
            </a:pPr>
            <a:r>
              <a:rPr lang="en-US" sz="2800" dirty="0"/>
              <a:t>Manage risk</a:t>
            </a:r>
          </a:p>
          <a:p>
            <a:pPr fontAlgn="ctr">
              <a:lnSpc>
                <a:spcPct val="150000"/>
              </a:lnSpc>
            </a:pPr>
            <a:r>
              <a:rPr lang="en-US" sz="2800" dirty="0"/>
              <a:t>Investor and bank relations</a:t>
            </a:r>
          </a:p>
          <a:p>
            <a:pPr fontAlgn="ctr">
              <a:lnSpc>
                <a:spcPct val="150000"/>
              </a:lnSpc>
            </a:pPr>
            <a:r>
              <a:rPr lang="en-US" sz="2800" dirty="0"/>
              <a:t>Board concerns</a:t>
            </a:r>
          </a:p>
          <a:p>
            <a:pPr>
              <a:lnSpc>
                <a:spcPct val="150000"/>
              </a:lnSpc>
            </a:pPr>
            <a:r>
              <a:rPr lang="en-US" dirty="0"/>
              <a:t>Other operations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38003"/>
            <a:ext cx="10972800" cy="1143000"/>
          </a:xfrm>
        </p:spPr>
        <p:txBody>
          <a:bodyPr/>
          <a:lstStyle/>
          <a:p>
            <a:r>
              <a:rPr lang="en-US" dirty="0"/>
              <a:t>What is a CFO?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66477" y="6407944"/>
            <a:ext cx="3134241" cy="365125"/>
          </a:xfrm>
        </p:spPr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7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Provide CFO services when needed and where needed at manageable costs</a:t>
            </a:r>
          </a:p>
          <a:p>
            <a:pPr>
              <a:lnSpc>
                <a:spcPct val="200000"/>
              </a:lnSpc>
            </a:pPr>
            <a:r>
              <a:rPr lang="en-US" dirty="0"/>
              <a:t>No costly overhead or commitment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Virtual CFO?</a:t>
            </a:r>
          </a:p>
        </p:txBody>
      </p:sp>
    </p:spTree>
    <p:extLst>
      <p:ext uri="{BB962C8B-B14F-4D97-AF65-F5344CB8AC3E}">
        <p14:creationId xmlns:p14="http://schemas.microsoft.com/office/powerpoint/2010/main" val="1279814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Startup and emerging companies</a:t>
            </a:r>
          </a:p>
          <a:p>
            <a:pPr>
              <a:lnSpc>
                <a:spcPct val="200000"/>
              </a:lnSpc>
            </a:pPr>
            <a:r>
              <a:rPr lang="en-US" dirty="0"/>
              <a:t>Later stage</a:t>
            </a:r>
          </a:p>
          <a:p>
            <a:pPr>
              <a:lnSpc>
                <a:spcPct val="200000"/>
              </a:lnSpc>
            </a:pPr>
            <a:r>
              <a:rPr lang="en-US" dirty="0"/>
              <a:t>Public</a:t>
            </a:r>
          </a:p>
          <a:p>
            <a:pPr>
              <a:lnSpc>
                <a:spcPct val="200000"/>
              </a:lnSpc>
            </a:pPr>
            <a:r>
              <a:rPr lang="en-US" dirty="0"/>
              <a:t>Transition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CFO Needed?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50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CFO on Demand</a:t>
            </a:r>
          </a:p>
          <a:p>
            <a:pPr>
              <a:lnSpc>
                <a:spcPct val="200000"/>
              </a:lnSpc>
            </a:pPr>
            <a:r>
              <a:rPr lang="en-US" dirty="0"/>
              <a:t>Project Based</a:t>
            </a:r>
          </a:p>
          <a:p>
            <a:pPr>
              <a:lnSpc>
                <a:spcPct val="200000"/>
              </a:lnSpc>
            </a:pPr>
            <a:r>
              <a:rPr lang="en-US" dirty="0"/>
              <a:t>Interim</a:t>
            </a:r>
          </a:p>
          <a:p>
            <a:pPr>
              <a:lnSpc>
                <a:spcPct val="200000"/>
              </a:lnSpc>
            </a:pPr>
            <a:r>
              <a:rPr lang="en-US" dirty="0"/>
              <a:t>Board and Advisory</a:t>
            </a:r>
          </a:p>
          <a:p>
            <a:pPr>
              <a:lnSpc>
                <a:spcPct val="200000"/>
              </a:lnSpc>
            </a:pPr>
            <a:r>
              <a:rPr lang="en-US" dirty="0"/>
              <a:t>Service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Consulting (Virtual) CFO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45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Provide consistency in reporting among portfolio companies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Experienced hand at the helm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Develop Board and investor reports and presentations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Manage investor and bank relations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I need a consulting CFO?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21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Fundraising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Optimize cash flow and profit 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Establish KPIs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I need a consulting CFO? - Continued</a:t>
            </a:r>
          </a:p>
        </p:txBody>
      </p:sp>
    </p:spTree>
    <p:extLst>
      <p:ext uri="{BB962C8B-B14F-4D97-AF65-F5344CB8AC3E}">
        <p14:creationId xmlns:p14="http://schemas.microsoft.com/office/powerpoint/2010/main" val="1700404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Scale the organization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Manage growth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Lead M&amp;A process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Charles Swan / The Virtual CFO / www.thevirtualcfo.net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EDB7-07CE-4E2E-AEFB-AD62F0B36BE5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I need a consulting CFO? - Continued</a:t>
            </a:r>
          </a:p>
        </p:txBody>
      </p:sp>
    </p:spTree>
    <p:extLst>
      <p:ext uri="{BB962C8B-B14F-4D97-AF65-F5344CB8AC3E}">
        <p14:creationId xmlns:p14="http://schemas.microsoft.com/office/powerpoint/2010/main" val="3771927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3296</TotalTime>
  <Words>569</Words>
  <Application>Microsoft Office PowerPoint</Application>
  <PresentationFormat>Widescreen</PresentationFormat>
  <Paragraphs>187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The Virtual CFO</vt:lpstr>
      <vt:lpstr>What is Virtual?</vt:lpstr>
      <vt:lpstr>What is a CFO?</vt:lpstr>
      <vt:lpstr>What is Virtual CFO?</vt:lpstr>
      <vt:lpstr>When is CFO Needed?</vt:lpstr>
      <vt:lpstr>Consulting (Virtual) CFO</vt:lpstr>
      <vt:lpstr>Why do I need a consulting CFO?</vt:lpstr>
      <vt:lpstr>Why do I need a consulting CFO? - Continued</vt:lpstr>
      <vt:lpstr>Why do I need a consulting CFO? - Continued</vt:lpstr>
      <vt:lpstr>         QUESTIONS?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Virtual CFO</dc:title>
  <dc:creator>Charles Swan</dc:creator>
  <cp:lastModifiedBy>Charles Swan</cp:lastModifiedBy>
  <cp:revision>44</cp:revision>
  <cp:lastPrinted>2016-05-08T23:36:24Z</cp:lastPrinted>
  <dcterms:created xsi:type="dcterms:W3CDTF">2016-04-04T19:29:59Z</dcterms:created>
  <dcterms:modified xsi:type="dcterms:W3CDTF">2016-06-13T19:20:39Z</dcterms:modified>
</cp:coreProperties>
</file>